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BA5FDD-8668-4278-8F7F-1906950CB6C6}">
  <a:tblStyle styleId="{52BA5FDD-8668-4278-8F7F-1906950CB6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84961D-61EE-4927-AE83-EC399E6468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erics.org/en/report/chinas-nascent-green-hydrogen-sector-how-policy-research-and-business-are-forging-new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ea.org/energy-system/low-emission-fuels/hydrogen" TargetMode="External"/><Relationship Id="rId5" Type="http://schemas.openxmlformats.org/officeDocument/2006/relationships/hyperlink" Target="https://www.csis.org/analysis/chinas-hydrogen-industrial-strategy" TargetMode="External"/><Relationship Id="rId4" Type="http://schemas.openxmlformats.org/officeDocument/2006/relationships/hyperlink" Target="https://arc-group.com/china-hydrogen-energy/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t.es.anl.gov/files/smr_h2_201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ydrogennewsletter.com/gh2-facts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9a50f914f_0_1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</a:t>
            </a:r>
            <a:endParaRPr/>
          </a:p>
        </p:txBody>
      </p:sp>
      <p:sp>
        <p:nvSpPr>
          <p:cNvPr id="75" name="Google Shape;75;g289a50f914f_0_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9e1f7467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9e1f7467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9e2de8291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89e2de82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9e2de8291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https://www.energy.gov/eere/articles/confronting-duck-curve-how-address-over-generation-solar-energy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89e2de829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9e2de8291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9e2de82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9e2de829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89e2de82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9a50f914f_0_17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89a50f914f_0_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9a50f914f_0_17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89a50f914f_0_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9a50f914f_0_17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89a50f914f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9e2de8291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89e2de829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9e1f7467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9e1f7467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9a50f914f_0_16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  <p:sp>
        <p:nvSpPr>
          <p:cNvPr id="82" name="Google Shape;82;g289a50f914f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a3496bd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a3496bde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D5D5D"/>
                </a:solidFill>
              </a:rPr>
              <a:t>Before going into what policy I would recommend  have to touch on what is already working in China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a3496bde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a3496bde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a3496bde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a3496bde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a3496bd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a3496bd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IRA Provides a </a:t>
            </a:r>
            <a:r>
              <a:rPr lang="en" sz="1050" b="1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tax credit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investment in </a:t>
            </a:r>
            <a:r>
              <a:rPr lang="en" sz="1050" b="1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renewable energy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projects.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9e2de829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9e2de829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https://merics.org/en/report/chinas-nascent-green-hydrogen-sector-how-policy-research-and-business-are-forging-new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https://arc-group.com/china-hydrogen-energy/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https://www.csis.org/analysis/chinas-hydrogen-industrial-strategy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https://www.iea.org/energy-system/low-emission-fuels/hydrogen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9a50f914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9a50f914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9a50f914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9a50f914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9a50f914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9a50f914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7b41870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7b41870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9a50f914f_0_16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  <p:sp>
        <p:nvSpPr>
          <p:cNvPr id="91" name="Google Shape;91;g289a50f914f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9a50f914f_0_16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89a50f914f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9a50f914f_0_17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89a50f914f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9a50f914f_0_17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James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https://www.google.com/url?sa=t&amp;rct=j&amp;q=&amp;esrc=s&amp;source=web&amp;cd=&amp;ved=2ahUKEwi18au82OSBAxVyk4kEHR9RB5EQFnoECCoQAQ&amp;url=https%3A%2F%2Fgreet.es.anl.gov%2Ffiles%2Fsmr_h2_2019&amp;usg=AOvVaw1r8M6wF0ap_93P8Vy0bv9T&amp;opi=89978449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https://www.hydrogennewsletter.com/gh2-facts/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89a50f914f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a50f914f_0_17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89a50f914f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9a50f914f_0_17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89a50f914f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9e2de8291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Values for coal and natural gas reserve and consumption taken from BP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89e2de82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3729625" y="0"/>
            <a:ext cx="541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53;p13"/>
          <p:cNvCxnSpPr/>
          <p:nvPr/>
        </p:nvCxnSpPr>
        <p:spPr>
          <a:xfrm>
            <a:off x="4332173" y="2808962"/>
            <a:ext cx="42654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299347" y="1713310"/>
            <a:ext cx="4298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4341019" y="3020102"/>
            <a:ext cx="2452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407" y="1917166"/>
            <a:ext cx="1558578" cy="9897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4336418" y="3336808"/>
            <a:ext cx="4444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>
                <a:solidFill>
                  <a:srgbClr val="5D5D5D"/>
                </a:solidFill>
              </a:defRPr>
            </a:lvl1pPr>
            <a:lvl2pPr lvl="1" rtl="0">
              <a:buNone/>
              <a:defRPr sz="1300">
                <a:solidFill>
                  <a:srgbClr val="5D5D5D"/>
                </a:solidFill>
              </a:defRPr>
            </a:lvl2pPr>
            <a:lvl3pPr lvl="2" rtl="0">
              <a:buNone/>
              <a:defRPr sz="1300">
                <a:solidFill>
                  <a:srgbClr val="5D5D5D"/>
                </a:solidFill>
              </a:defRPr>
            </a:lvl3pPr>
            <a:lvl4pPr lvl="3" rtl="0">
              <a:buNone/>
              <a:defRPr sz="1300">
                <a:solidFill>
                  <a:srgbClr val="5D5D5D"/>
                </a:solidFill>
              </a:defRPr>
            </a:lvl4pPr>
            <a:lvl5pPr lvl="4" rtl="0">
              <a:buNone/>
              <a:defRPr sz="1300">
                <a:solidFill>
                  <a:srgbClr val="5D5D5D"/>
                </a:solidFill>
              </a:defRPr>
            </a:lvl5pPr>
            <a:lvl6pPr lvl="5" rtl="0">
              <a:buNone/>
              <a:defRPr sz="1300">
                <a:solidFill>
                  <a:srgbClr val="5D5D5D"/>
                </a:solidFill>
              </a:defRPr>
            </a:lvl6pPr>
            <a:lvl7pPr lvl="6" rtl="0">
              <a:buNone/>
              <a:defRPr sz="1300">
                <a:solidFill>
                  <a:srgbClr val="5D5D5D"/>
                </a:solidFill>
              </a:defRPr>
            </a:lvl7pPr>
            <a:lvl8pPr lvl="7" rtl="0">
              <a:buNone/>
              <a:defRPr sz="1300">
                <a:solidFill>
                  <a:srgbClr val="5D5D5D"/>
                </a:solidFill>
              </a:defRPr>
            </a:lvl8pPr>
            <a:lvl9pPr lvl="8" rtl="0">
              <a:buNone/>
              <a:defRPr sz="1300">
                <a:solidFill>
                  <a:srgbClr val="5D5D5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8588" y="4781811"/>
            <a:ext cx="2158020" cy="18971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marL="914400" lvl="1" indent="-438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○"/>
              <a:defRPr sz="3300"/>
            </a:lvl2pPr>
            <a:lvl3pPr marL="1371600" lvl="2" indent="-438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■"/>
              <a:defRPr sz="3300"/>
            </a:lvl3pPr>
            <a:lvl4pPr marL="1828800" lvl="3" indent="-438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●"/>
              <a:defRPr sz="3300"/>
            </a:lvl4pPr>
            <a:lvl5pPr marL="2286000" lvl="4" indent="-438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○"/>
              <a:defRPr sz="3300"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2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10000"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788091" y="1501329"/>
            <a:ext cx="68829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8588" y="4781811"/>
            <a:ext cx="2158020" cy="18971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788319" y="867966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1795463" y="1901428"/>
            <a:ext cx="5112600" cy="23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Char char="●"/>
              <a:defRPr>
                <a:solidFill>
                  <a:srgbClr val="5D5D5D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leinmanenergy.upenn.edu/research/publications/ammonias-role-in-a-net-zero-hydrogen-econom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weforum.org/docs/WEF_Green_Hydrogen_in_China_A_Roadmap_for_Progress_2023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drogeninsight.com/production/world-s-largest-green-hydrogen-project-chinas-260mw-kuqa-facility-to-be-commissioned-at-the-end-of-may/2-1-145724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lazard.com/research-insights/levelized-cost-of-energyplu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a.blob.core.windows.net/assets/8d434960-a85c-4c02-ad96-77794aaa175d/GlobalHydrogenReview2023.pdf" TargetMode="External"/><Relationship Id="rId13" Type="http://schemas.openxmlformats.org/officeDocument/2006/relationships/hyperlink" Target="https://www.lazard.com/research-insights/levelized-cost-of-energyplus/" TargetMode="External"/><Relationship Id="rId3" Type="http://schemas.openxmlformats.org/officeDocument/2006/relationships/hyperlink" Target="https://en.wikipedia.org/w/index.php?title=Timeline_of_hydrogen_technologies&amp;oldid=1177288012" TargetMode="External"/><Relationship Id="rId7" Type="http://schemas.openxmlformats.org/officeDocument/2006/relationships/hyperlink" Target="https://www.energy.gov/eere/fuelcells/hydrogen-production-electrolysis" TargetMode="External"/><Relationship Id="rId12" Type="http://schemas.openxmlformats.org/officeDocument/2006/relationships/hyperlink" Target="https://www.hydrogeninsight.com/production/world-s-largest-green-hydrogen-project-chinas-260mw-kuqa-facility-to-be-commissioned-at-the-end-of-may/2-1-145724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tudentenergy.org/production/steam-methane-reforming/" TargetMode="External"/><Relationship Id="rId11" Type="http://schemas.openxmlformats.org/officeDocument/2006/relationships/hyperlink" Target="https://www3.weforum.org/docs/WEF_Green_Hydrogen_in_China_A_Roadmap_for_Progress_2023.pdf" TargetMode="External"/><Relationship Id="rId5" Type="http://schemas.openxmlformats.org/officeDocument/2006/relationships/hyperlink" Target="https://www.mwcog.org/file.aspx?&amp;A=6lJMMDOHmOUL2TT9fb7pcrAAeY5PdpMxMeZbS9eJzyo%3D" TargetMode="External"/><Relationship Id="rId10" Type="http://schemas.openxmlformats.org/officeDocument/2006/relationships/hyperlink" Target="https://kleinmanenergy.upenn.edu/research/publications/ammonias-role-in-a-net-zero-hydrogen-economy/" TargetMode="External"/><Relationship Id="rId4" Type="http://schemas.openxmlformats.org/officeDocument/2006/relationships/hyperlink" Target="http://www.hydrogenassociation.org" TargetMode="External"/><Relationship Id="rId9" Type="http://schemas.openxmlformats.org/officeDocument/2006/relationships/hyperlink" Target="https://www.energy.gov/eere/articles/confronting-duck-curve-how-address-over-generation-solar-energ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ydrogenassociation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hyperlink" Target="https://studentenergy.org/production/steam-methane-reforming/" TargetMode="External"/><Relationship Id="rId4" Type="http://schemas.openxmlformats.org/officeDocument/2006/relationships/hyperlink" Target="https://www.mwcog.org/file.aspx?&amp;A=6lJMMDOHmOUL2TT9fb7pcrAAeY5PdpMxMeZbS9eJzyo%3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gov/eere/fuelcells/hydrogen-production-electro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a.blob.core.windows.net/assets/8d434960-a85c-4c02-ad96-77794aaa175d/GlobalHydrogenReview2023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4299350" y="1123394"/>
            <a:ext cx="42981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3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9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Chemical Storage: Hydrogen and Ammonia</a:t>
            </a:r>
            <a:endParaRPr sz="9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5222000" y="2816879"/>
            <a:ext cx="24528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39-610 Energy Supply and Conversion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Group 11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Gabriel Goins: EST&amp;P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James Hayes: CEE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1138952" y="313300"/>
            <a:ext cx="5545500" cy="48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Electrolyzer capacity limits H</a:t>
            </a:r>
            <a:r>
              <a:rPr lang="en" sz="25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production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2"/>
          </p:nvPr>
        </p:nvSpPr>
        <p:spPr>
          <a:xfrm>
            <a:off x="1040850" y="926900"/>
            <a:ext cx="7770300" cy="327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future for hydrogen is very promising if we can scale up electrolyzing capacity to Net Zero Production recommendations of 560GW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Representing 9-15 exajoules of green energy production which is on par with the International Renewable Energy Agency’s  predictions of 19 exajoules of renewable energy consumption by 2050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50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3"/>
          </p:nvPr>
        </p:nvSpPr>
        <p:spPr>
          <a:xfrm>
            <a:off x="1075450" y="4405278"/>
            <a:ext cx="3689700" cy="175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51350"/>
          <a:stretch/>
        </p:blipFill>
        <p:spPr>
          <a:xfrm>
            <a:off x="4879425" y="4353713"/>
            <a:ext cx="2071325" cy="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50" y="2506550"/>
            <a:ext cx="3450924" cy="20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325" y="2053450"/>
            <a:ext cx="3513826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6671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Conversion and Consumption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2"/>
          </p:nvPr>
        </p:nvSpPr>
        <p:spPr>
          <a:xfrm>
            <a:off x="875000" y="736875"/>
            <a:ext cx="8133600" cy="426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current main consumption sectors are refining, fertilizer, and treatment/production of metals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as a heat source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Burns at ~2,300 K in air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Inefficient use of low temperature heat in homes compared to heat pumps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for electricity production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 turbines (Brayton Cycle)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newer turbines can run on a mixture of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/CH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only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Fuel Cells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spacecraft, vehicles, electronics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Fuel cell vehicles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US, available in California and Hawaii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56 hydrogen charging stations currently exist in US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 about 350 MW of fuel cell power plant capacity in the US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these facilities use mostly methane instead of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fuel cells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Alkaline (~375 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Temperature (Solid oxide, molten carbonate) (&gt;900 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3"/>
          </p:nvPr>
        </p:nvSpPr>
        <p:spPr>
          <a:xfrm>
            <a:off x="2031200" y="4756550"/>
            <a:ext cx="4825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4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25" y="1400600"/>
            <a:ext cx="1597150" cy="168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6671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and Ammonia as Energy Carriers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2"/>
          </p:nvPr>
        </p:nvSpPr>
        <p:spPr>
          <a:xfrm>
            <a:off x="1788325" y="747150"/>
            <a:ext cx="7137900" cy="400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hydrogen as a means to store excess renewable electricity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renewables like Solar PV and Wind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scale generation to meet demand at any given time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 of the “Duck Curve”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times of low demand, store electrical energy by converting to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back to electricity will a fuel cell or turbine during times of high demands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Confronting the duck curve: How to address over-generation of solar energy</a:t>
            </a:r>
            <a:r>
              <a:rPr lang="en" sz="65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Energy.Gov. Retrieved October 9, 2023, from https://www.energy.gov/eere/articles/confronting-duck-curve-how-address-over-generation-solar-energy</a:t>
            </a:r>
            <a:endParaRPr sz="6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l="-2060" t="6319" r="2059" b="-6319"/>
          <a:stretch/>
        </p:blipFill>
        <p:spPr>
          <a:xfrm>
            <a:off x="4421925" y="2425349"/>
            <a:ext cx="3661501" cy="23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904000" y="4114775"/>
            <a:ext cx="16680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Source: US Department of Energy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6671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and Ammonia as Energy Storage/Carriers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2"/>
          </p:nvPr>
        </p:nvSpPr>
        <p:spPr>
          <a:xfrm>
            <a:off x="1788325" y="747150"/>
            <a:ext cx="7137900" cy="400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Storing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gas: Pressurized Tanks, Geologic reservoirs like salt caverns, Pipelines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liquid: Cryogenic Tanks (Temperatures &lt; 20 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Extremely energy intensive, not done often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Ammonia as an alternative method of storing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Haber-Bosch process to convert hydrogen and nitrogen gas to ammonia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Mature technology/process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Cracking process to convert ammonia back to hydrogen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Liquified ammonia (Temperatures &lt; 240 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energy loss during transport/storage than liquid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Issues: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temperatures and energy needed for Haber-Bosch process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~20 MWh/ton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be input, compared to 33.6 MWh/ton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can eventually be recovered by oxidizing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3"/>
          </p:nvPr>
        </p:nvSpPr>
        <p:spPr>
          <a:xfrm>
            <a:off x="2031200" y="4756550"/>
            <a:ext cx="4825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en" sz="165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Ammonia’s role in a net-zero hydrogen economy. (n.d.). Kleinman Center for Energy Policy. Retrieved October 3, 2023, from</a:t>
            </a:r>
            <a:r>
              <a:rPr lang="en" sz="165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65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https://kleinmanenergy.upenn.edu/research/publications/ammonias-role-in-a-net-zero-hydrogen-economy/</a:t>
            </a:r>
            <a:endParaRPr sz="165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575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Consumption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949025" y="704100"/>
            <a:ext cx="4594800" cy="39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consumption is 95 million metric tons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which about 45 MT is for oil refining, rest for other industry (e.g. fertilizer and steel)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Currently, virtually no hydrogen is used for vehicles or for power storage+generation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meet Net Zero Emissions by 2050, an expansion in these alternative uses is needed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 MT/yr expansion in capacity by 2030 for use in these sectors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6548413" y="2995700"/>
            <a:ext cx="132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Source: IEA.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800" y="572650"/>
            <a:ext cx="3498525" cy="24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5757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Breakdown of Hydrogen around the World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2"/>
          </p:nvPr>
        </p:nvSpPr>
        <p:spPr>
          <a:xfrm>
            <a:off x="949025" y="704100"/>
            <a:ext cx="4939200" cy="39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US production is about 10 million tons/yr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95% is made with SMR (grey/blue)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1% from electrolysis (green/pink)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US, Inflation Reduction Act of 2022 offers subsidies depending on emissions of hydrogen, with 4 different tiers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NEOM Green Hydrogen Facility in Saudi Arabia set to start up in 2026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220,000 tons/yr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million tons/yr NH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GW solar PV and wind farm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6878350" y="2571750"/>
            <a:ext cx="132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Source: IEA.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l="1739" t="9171" b="8645"/>
          <a:stretch/>
        </p:blipFill>
        <p:spPr>
          <a:xfrm>
            <a:off x="5888224" y="704100"/>
            <a:ext cx="3052025" cy="26669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6817088" y="3426125"/>
            <a:ext cx="11943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Source: IEA.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in China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2"/>
          </p:nvPr>
        </p:nvSpPr>
        <p:spPr>
          <a:xfrm>
            <a:off x="949025" y="704100"/>
            <a:ext cx="4326000" cy="39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 fontScale="77500" lnSpcReduction="20000"/>
          </a:bodyPr>
          <a:lstStyle/>
          <a:p>
            <a:pPr marL="457200" lvl="0" indent="-3294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China is the world’s largest producer and consumer of hydrogen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Production and Consumption in 2021 = 36,480,000 metric tons 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99.9% of hydrogen in China is used for industrial purposes (e.g. fertilizer, refining, etc.)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hydrogen only makes up 0.05% of production as of 2021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China has set a target for 2025</a:t>
            </a:r>
            <a:endParaRPr sz="2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1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100,000-200,000 tons/yr green hydrogen production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182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Associated reduction of 1-2 million tons CO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emissions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Bocca, R., Liu, W., &amp; Zhu, S. (2023). Green Hydrogen in China: A Roadmap for Progress. World Economic Forum (WEF).</a:t>
            </a:r>
            <a:r>
              <a:rPr lang="en" sz="24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4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https://www3.weforum.org/docs/WEF_Green_Hydrogen_in_China_A_Roadmap_for_Progress_2023.pdf</a:t>
            </a:r>
            <a:endParaRPr sz="24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20" name="Google Shape;220;p31"/>
          <p:cNvGraphicFramePr/>
          <p:nvPr/>
        </p:nvGraphicFramePr>
        <p:xfrm>
          <a:off x="5307700" y="216975"/>
          <a:ext cx="3596750" cy="2042160"/>
        </p:xfrm>
        <a:graphic>
          <a:graphicData uri="http://schemas.openxmlformats.org/drawingml/2006/table">
            <a:tbl>
              <a:tblPr>
                <a:noFill/>
                <a:tableStyleId>{52BA5FDD-8668-4278-8F7F-1906950CB6C6}</a:tableStyleId>
              </a:tblPr>
              <a:tblGrid>
                <a:gridCol w="179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Hydrogen Type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Production (tons/yr)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4B14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Brown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4B14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19,590,000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66666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Grey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666666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7,730,000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00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</a:t>
                      </a:r>
                      <a:endParaRPr sz="1200">
                        <a:solidFill>
                          <a:srgbClr val="FFFFFF"/>
                        </a:solidFill>
                        <a:highlight>
                          <a:srgbClr val="00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an Industrial By-Product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6,400,000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36,480,000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1" name="Google Shape;221;p31"/>
          <p:cNvSpPr txBox="1"/>
          <p:nvPr/>
        </p:nvSpPr>
        <p:spPr>
          <a:xfrm>
            <a:off x="5328575" y="2511500"/>
            <a:ext cx="35967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Recent green hydrogen facilities have been located in Inner Mongolia and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Xinjiang regions of China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788327" y="0"/>
            <a:ext cx="58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Hydrogen Facilities in China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2"/>
          </p:nvPr>
        </p:nvSpPr>
        <p:spPr>
          <a:xfrm>
            <a:off x="932875" y="2845075"/>
            <a:ext cx="4326000" cy="157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Concerns have been raised about Kuqa facility and its ability to meet capacity using only the Solar PV in the facility.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BloombergNEF, its 361 MW solar farm could only meet 58% of the energy needs at maximum capacity.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Sinopec may need to buy energy from the grid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cannot source renewable/low emission energy, then they may have to rely on fossil, such that hydrogen will not be green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3"/>
          </p:nvPr>
        </p:nvSpPr>
        <p:spPr>
          <a:xfrm>
            <a:off x="2031200" y="4756552"/>
            <a:ext cx="43260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Collins (l_collins), L., &amp; Yihe (x_yihe), X. (2023, May 26). World’s largest green hydrogen project—China’s 260MW Kuqa facility—To be commissioned at the end of May. Hydrogen News and Intelligence | Hydrogen Insight.</a:t>
            </a:r>
            <a:r>
              <a:rPr lang="en" sz="20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0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https://www.hydrogeninsight.com/production/world-s-largest-green-hydrogen-project-chinas-260mw-kuqa-facility-to-be-commissioned-at-the-end-of-may/2-1-1457242</a:t>
            </a:r>
            <a:endParaRPr sz="20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230" name="Google Shape;230;p32"/>
          <p:cNvGraphicFramePr/>
          <p:nvPr/>
        </p:nvGraphicFramePr>
        <p:xfrm>
          <a:off x="1788325" y="484800"/>
          <a:ext cx="6879750" cy="2214880"/>
        </p:xfrm>
        <a:graphic>
          <a:graphicData uri="http://schemas.openxmlformats.org/drawingml/2006/table">
            <a:tbl>
              <a:tblPr>
                <a:noFill/>
                <a:tableStyleId>{52BA5FDD-8668-4278-8F7F-1906950CB6C6}</a:tableStyleId>
              </a:tblPr>
              <a:tblGrid>
                <a:gridCol w="114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Production Capacity (tons/yr)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Electricity Source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Storage Capacity (m</a:t>
                      </a:r>
                      <a:r>
                        <a:rPr lang="en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Transmission Capacity (m</a:t>
                      </a:r>
                      <a:r>
                        <a:rPr lang="en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/hr)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Capital Expense ($M)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Kuqa (2023)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Solar PV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210,000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28,000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414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Narisong (2023)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Solar PV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Ordos (Upcoming)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Wind and Solar PV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288,000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675" y="2885487"/>
            <a:ext cx="2942750" cy="16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1788327" y="0"/>
            <a:ext cx="5735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LCOE for Hydrogen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2"/>
          </p:nvPr>
        </p:nvSpPr>
        <p:spPr>
          <a:xfrm>
            <a:off x="1788325" y="747150"/>
            <a:ext cx="71379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45" y="727400"/>
            <a:ext cx="3262905" cy="14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825" y="720364"/>
            <a:ext cx="3262899" cy="150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48" y="2332850"/>
            <a:ext cx="3611653" cy="21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150" y="2332838"/>
            <a:ext cx="3611649" cy="217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860450" y="4503675"/>
            <a:ext cx="36117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International Energy Agency</a:t>
            </a:r>
            <a:endParaRPr sz="600"/>
          </a:p>
        </p:txBody>
      </p:sp>
      <p:sp>
        <p:nvSpPr>
          <p:cNvPr id="245" name="Google Shape;245;p33"/>
          <p:cNvSpPr txBox="1"/>
          <p:nvPr/>
        </p:nvSpPr>
        <p:spPr>
          <a:xfrm>
            <a:off x="7383800" y="1390200"/>
            <a:ext cx="1760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Levelized cost of energy+</a:t>
            </a:r>
            <a:r>
              <a:rPr lang="en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Https://Www.Lazard.Com. Retrieved October 3, 2023, from </a:t>
            </a:r>
            <a:r>
              <a:rPr lang="en" sz="6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https://www.lazard.com/research-insights/levelized-cost-of-energyplus/</a:t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Times New Roman"/>
                <a:ea typeface="Times New Roman"/>
                <a:cs typeface="Times New Roman"/>
                <a:sym typeface="Times New Roman"/>
              </a:rPr>
              <a:t>Benefits/Disadvantages</a:t>
            </a:r>
            <a:endParaRPr sz="24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324" y="0"/>
            <a:ext cx="1052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2225"/>
            <a:ext cx="6014499" cy="365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501" y="66488"/>
            <a:ext cx="2374499" cy="148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0250" y="0"/>
            <a:ext cx="2091000" cy="18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1013" y="2875152"/>
            <a:ext cx="2230325" cy="206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Hydrogen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1788325" y="702425"/>
            <a:ext cx="7137900" cy="3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Hydrogen is the lightest element and is the most abundant element on Earth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can be found by itself in a diatomic form (H</a:t>
            </a:r>
            <a:r>
              <a:rPr lang="en" baseline="-25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or as part of compounds with other elements (like H</a:t>
            </a:r>
            <a:r>
              <a:rPr lang="en" baseline="-25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Hydrogen gas properties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Flammable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Boiling Point is 20K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33.6 kWh/kg H</a:t>
            </a:r>
            <a:r>
              <a:rPr lang="en" baseline="-25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released from oxidation</a:t>
            </a:r>
            <a:endParaRPr sz="18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+O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→2H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O+Energy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Most energy dense chemical fuel by weight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Very low energy density by volume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8" name="Google Shape;88;p17" descr="Hydrogen | History, Uses, Facts, Physical &amp; Chemical Characteristic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975" y="22937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body" idx="1"/>
          </p:nvPr>
        </p:nvSpPr>
        <p:spPr>
          <a:xfrm>
            <a:off x="980075" y="174775"/>
            <a:ext cx="5091000" cy="5775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935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China is on track for scaling up targets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2"/>
          </p:nvPr>
        </p:nvSpPr>
        <p:spPr>
          <a:xfrm>
            <a:off x="980075" y="752275"/>
            <a:ext cx="7878600" cy="34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is estimated that hydrogen will account for 10–12% of China’s energy consumption by 2050 and green hydrogen is expected to reach price parity with currently cheaper gray hydrogen within a few years. 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reasons: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Provincial Policy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 and development support for hydrogen led to increased patent applications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Chinese patents for hydrogen exceeds that of the rest of the world combined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R&amp;D expenditure in China for hydrogen surpassed the EU and US combined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Academia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40% of academic papers published on green hydrogen were from China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l="80696" t="15876" b="24906"/>
          <a:stretch/>
        </p:blipFill>
        <p:spPr>
          <a:xfrm>
            <a:off x="7294925" y="1972427"/>
            <a:ext cx="1594151" cy="3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3">
            <a:alphaModFix/>
          </a:blip>
          <a:srcRect l="20081" t="16577" r="47746" b="48390"/>
          <a:stretch/>
        </p:blipFill>
        <p:spPr>
          <a:xfrm>
            <a:off x="868575" y="3001000"/>
            <a:ext cx="3034276" cy="2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58" y="3001000"/>
            <a:ext cx="3308493" cy="21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1088125" y="273505"/>
            <a:ext cx="4260600" cy="5940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Provincial Policy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2"/>
          </p:nvPr>
        </p:nvSpPr>
        <p:spPr>
          <a:xfrm>
            <a:off x="911700" y="867500"/>
            <a:ext cx="7962300" cy="3334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Provincial policy targets are more ambitious than the ones of the national strategy.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120 green hydrogen production projects at different stages of development in China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Policy focused on general industry development in the short term greening is second priority.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29" y="2329350"/>
            <a:ext cx="2678945" cy="28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675" y="2338900"/>
            <a:ext cx="2922305" cy="28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400" y="3385175"/>
            <a:ext cx="2846599" cy="17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6">
            <a:alphaModFix/>
          </a:blip>
          <a:srcRect t="23921" b="4883"/>
          <a:stretch/>
        </p:blipFill>
        <p:spPr>
          <a:xfrm>
            <a:off x="7746050" y="0"/>
            <a:ext cx="1397950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7">
            <a:alphaModFix/>
          </a:blip>
          <a:srcRect b="89986"/>
          <a:stretch/>
        </p:blipFill>
        <p:spPr>
          <a:xfrm>
            <a:off x="4487525" y="4682000"/>
            <a:ext cx="976600" cy="1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8725" y="2539450"/>
            <a:ext cx="1276275" cy="1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8528" y="3079350"/>
            <a:ext cx="1125353" cy="1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body" idx="1"/>
          </p:nvPr>
        </p:nvSpPr>
        <p:spPr>
          <a:xfrm>
            <a:off x="904100" y="30400"/>
            <a:ext cx="4482600" cy="7752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and development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2"/>
          </p:nvPr>
        </p:nvSpPr>
        <p:spPr>
          <a:xfrm>
            <a:off x="1170025" y="714175"/>
            <a:ext cx="7494300" cy="348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Current forecasts estimate China will reach 38 GW of electrolyzer capacity by 2030 and they currently account for 35 percent of global electrolyzer manufacturing capacity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Three Chinese companies dominate the Chinese market for alkaline electrolyzers: PERIC Hydrogen Technologies, Cockerill Jingli Hydrogen, and Tianjin Mainland Hydrogen Equipment.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endParaRPr sz="1400"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3"/>
          </p:nvPr>
        </p:nvSpPr>
        <p:spPr>
          <a:xfrm>
            <a:off x="982406" y="474579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China’s nascent green hydrogen sector: How policy, research and business are forging a new industry | Merics</a:t>
            </a:r>
            <a:r>
              <a:rPr lang="en" sz="11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(2022, June 28). https://merics.org/en/report/chinas-nascent-green-hydrogen-sector-how-policy-research-and-business-are-forging-new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800" y="2042500"/>
            <a:ext cx="3600200" cy="310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body" idx="1"/>
          </p:nvPr>
        </p:nvSpPr>
        <p:spPr>
          <a:xfrm>
            <a:off x="881301" y="263525"/>
            <a:ext cx="5319300" cy="486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Recommendations: What to improve?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2"/>
          </p:nvPr>
        </p:nvSpPr>
        <p:spPr>
          <a:xfrm>
            <a:off x="881299" y="902350"/>
            <a:ext cx="7782900" cy="275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other countries where decarbonization is the core of ramping up green hydrogen, China is taking a more capitalistic approach which explains the conservative national policy.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recommendations: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Specifically for China, rapid expansion in hydrogen production and diversification of hydrogen supply away from coal gasification is imperative to meet future industrial demand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over quantity: R&amp;D should be focused on improving technologies and increasing capacity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green over blue (which is less established in China)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 in hydrogen education to increase hydrogen production workforce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policies and subsidies to incentivize green hydrogen production and raise implement carbon taxes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the IRA in the US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Incentivize startup green hydrogen companies as monopolies will ruin the goal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body" idx="1"/>
          </p:nvPr>
        </p:nvSpPr>
        <p:spPr>
          <a:xfrm>
            <a:off x="881301" y="263525"/>
            <a:ext cx="5319300" cy="486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Bibliography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2"/>
          </p:nvPr>
        </p:nvSpPr>
        <p:spPr>
          <a:xfrm>
            <a:off x="881299" y="902350"/>
            <a:ext cx="7782900" cy="275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 of hydrogen technologies. (2023). In 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Wikipedia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https://en.wikipedia.org/w/index.php?title=Timeline_of_hydrogen_technologies&amp;oldid=1177288012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Production from Coal. (n.d.).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www.HydrogenAssociation.org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Retrieved October 3, 2023, from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https://www.mwcog.org/file.aspx?&amp;A=6lJMMDOHmOUL2TT9fb7pcrAAeY5PdpMxMeZbS9eJzyo%3D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Steam methane reforming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Retrieved October 3, 2023, from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https://studentenergy.org/production/steam-methane-reforming/</a:t>
            </a:r>
            <a:endParaRPr sz="1000" i="1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production: Electrolysis. (n.d.). Energy.Gov. Retrieved October 3, 2023, from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https://www.energy.gov/eere/fuelcells/hydrogen-production-electrolysis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Hydrogen Review 2023. (2023). International Energy Agency (IEA).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https://iea.blob.core.windows.net/assets/8d434960-a85c-4c02-ad96-77794aaa175d/GlobalHydrogenReview2023.pdf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Confronting the duck curve: How to address over-generation of solar energy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Energy.Gov. Retrieved October 9, 2023, from </a:t>
            </a: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https://www.energy.gov/eere/articles/confronting-duck-curve-how-address-over-generation-solar-energy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Ammonia’s role in a net-zero hydrogen economy. (n.d.). Kleinman Center for Energy Policy. Retrieved October 3, 2023, from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https://kleinmanenergy.upenn.edu/research/publications/ammonias-role-in-a-net-zero-hydrogen-economy/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Bocca, R., Liu, W., &amp; Zhu, S. (2023). Green Hydrogen in China: A Roadmap for Progress. World Economic Forum (WEF).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https://www3.weforum.org/docs/WEF_Green_Hydrogen_in_China_A_Roadmap_for_Progress_2023.pdf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Collins (l_collins), L., &amp; Yihe (x_yihe), X. (2023, May 26). World’s largest green hydrogen project—China’s 260MW Kuqa facility—To be commissioned at the end of May. Hydrogen News and Intelligence | Hydrogen Insight.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https://www.hydrogeninsight.com/production/world-s-largest-green-hydrogen-project-chinas-260mw-kuqa-facility-to-be-commissioned-at-the-end-of-may/2-1-1457242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Levelized cost of energy+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Https://Www.Lazard.Com. Retrieved October 3, 2023, from </a:t>
            </a:r>
            <a:r>
              <a:rPr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https://www.lazard.com/research-insights/levelized-cost-of-energyplus/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AutoNum type="arabicPeriod"/>
            </a:pP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China’s nascent green hydrogen sector: How policy, research and business are forging a new industry | Merics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(2022, June 28). https://merics.org/en/report/chinas-nascent-green-hydrogen-sector-how-policy-research-and-business-are-forging-new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9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300" y="-55311"/>
            <a:ext cx="9211300" cy="519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body" idx="2"/>
          </p:nvPr>
        </p:nvSpPr>
        <p:spPr>
          <a:xfrm>
            <a:off x="904100" y="0"/>
            <a:ext cx="8076300" cy="42015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Innovative predictions for this resource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15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Steelmaking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Combining power with heat 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Fuel cells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86" y="2628700"/>
            <a:ext cx="3647565" cy="20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751" y="2454000"/>
            <a:ext cx="2680576" cy="20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1071251" y="759752"/>
            <a:ext cx="5129400" cy="5931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benefit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2"/>
          <p:cNvSpPr txBox="1">
            <a:spLocks noGrp="1"/>
          </p:cNvSpPr>
          <p:nvPr>
            <p:ph type="body" idx="2"/>
          </p:nvPr>
        </p:nvSpPr>
        <p:spPr>
          <a:xfrm>
            <a:off x="1329554" y="1299175"/>
            <a:ext cx="6756000" cy="25077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for fuel cell vehicles will decarbonize transportation and energy sectors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creation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reliant on coal (currently at 55% of total energy mix)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Climate-resilient energy transition solves issues with energy security as diverse energy mixes supports climate change adaptation.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2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2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 sz="1200">
              <a:solidFill>
                <a:schemeClr val="dk1"/>
              </a:solidFill>
              <a:highlight>
                <a:srgbClr val="F2F2F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670" y="2635800"/>
            <a:ext cx="4966337" cy="25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0" y="1572675"/>
            <a:ext cx="4914176" cy="32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929" y="1572675"/>
            <a:ext cx="3282725" cy="30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Hydrogen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1788325" y="680900"/>
            <a:ext cx="71379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identified in early 1500’s by Philippus von Hohenheim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Noticed that a gas was released when metals were dissolved in sulfuric acid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gas used in balloons due to its low density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Infamous Hindenburg which crashed in 1937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1789: Electrolysis of water to produce hydrogen gas was performed for the first time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1801: The idea of a fuel cell, which converts hydrogen back to electricity and water, is first introduced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1910: Haber-Bosch process to convert hydrogen to ammonia developed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practical air-hydrogen fuel cell developed in 1959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Timeline of hydrogen technologies. (2023). In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Wikipedia</a:t>
            </a:r>
            <a:r>
              <a:rPr lang="en" sz="11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https://en.wikipedia.org/w/index.php?title=Timeline_of_hydrogen_technologies&amp;oldid=1177288012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Hydrogen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1788325" y="747150"/>
            <a:ext cx="71379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Steel fabrication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 of Ammonia (NH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Haber-Bosch process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Petroleum refining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Removing sulfur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temperature heat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carrier / energy storage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Electricity generation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 turbines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Fuel cells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26" y="2410375"/>
            <a:ext cx="2310999" cy="171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descr="Green Hydrogen for Steel Produ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900" y="337900"/>
            <a:ext cx="2504251" cy="16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“Rainbow” of Hydrogen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114" name="Google Shape;114;p20"/>
          <p:cNvGraphicFramePr/>
          <p:nvPr/>
        </p:nvGraphicFramePr>
        <p:xfrm>
          <a:off x="1469450" y="790988"/>
          <a:ext cx="7331700" cy="3874025"/>
        </p:xfrm>
        <a:graphic>
          <a:graphicData uri="http://schemas.openxmlformats.org/drawingml/2006/table">
            <a:tbl>
              <a:tblPr>
                <a:noFill/>
                <a:tableStyleId>{52BA5FDD-8668-4278-8F7F-1906950CB6C6}</a:tableStyleId>
              </a:tblPr>
              <a:tblGrid>
                <a:gridCol w="183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Color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Feedstock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Relative CO</a:t>
                      </a:r>
                      <a:r>
                        <a:rPr lang="en" sz="1000" b="1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Emissions</a:t>
                      </a:r>
                      <a:endParaRPr sz="1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Bituminous Coal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Gasification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Brown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4B14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Lignite Coal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Gasification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Grey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Methane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Steam Methane Reforming (SMR)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Medium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Methane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SMR with Carbon Capture and Storage (CCS)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Low-Medium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Turquoise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0C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Methane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Pyrolysis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Water, Electricity from Renewables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Electrolysis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Pink Hydrogen</a:t>
                      </a:r>
                      <a:endParaRPr sz="10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Water, Electricity from Nuclear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Electrolysis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Low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Hydrogen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Geologic Hydrogen Sources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1788325" y="0"/>
            <a:ext cx="56817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Fossil Hydrogen Production Methods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3"/>
          </p:nvPr>
        </p:nvSpPr>
        <p:spPr>
          <a:xfrm>
            <a:off x="2031200" y="4573200"/>
            <a:ext cx="43260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Production from Coal. (n.d.).</a:t>
            </a:r>
            <a:r>
              <a:rPr lang="en" sz="6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6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www.HydrogenAssociation.org</a:t>
            </a:r>
            <a:r>
              <a:rPr lang="en" sz="6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Retrieved October 3, 2023, from</a:t>
            </a:r>
            <a:r>
              <a:rPr lang="en" sz="6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6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https://www.mwcog.org/file.aspx?&amp;A=6lJMMDOHmOUL2TT9fb7pcrAAeY5PdpMxMeZbS9eJzyo%3D</a:t>
            </a:r>
            <a:endParaRPr sz="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Steam methane reforming</a:t>
            </a:r>
            <a:r>
              <a:rPr lang="en" sz="6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Retrieved October 3, 2023, from </a:t>
            </a:r>
            <a:r>
              <a:rPr lang="en" sz="6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https://studentenergy.org/production/steam-methane-reforming/</a:t>
            </a:r>
            <a:endParaRPr sz="600"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935775" y="952238"/>
            <a:ext cx="39192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 Gasification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Coal is exposed to water and oxygen while being heated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3C+O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O→H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+3CO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 can react again with water to produce CO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more 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(water-gas shift reaction)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Pressure Swing Adsorption used to separate 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kg Coal / kg 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Emissions: 15 kg CO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kg 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4854975" y="1908900"/>
            <a:ext cx="4233300" cy="29307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Steam Methane Reforming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Methane and steam used as feedstock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O→3H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+CO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Water-gas shift reaction can occur too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3.4 kg CH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 kg H</a:t>
            </a:r>
            <a:r>
              <a:rPr lang="en" sz="18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Emissions: 9 kg CO2 / kg H2 produced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4975" y="893600"/>
            <a:ext cx="3919201" cy="1576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Electrolysis of Water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1056625" y="747150"/>
            <a:ext cx="43260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Electrolytic cell used to split water into 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lang="en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→ 2H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O</a:t>
            </a:r>
            <a:r>
              <a:rPr lang="en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1.23 V must be supplied from electricity in order to accomplish this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main types of water electrolytic cells: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Alkaline, which has high pH: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Cathode (reduction): 2H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+2e-→ H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)+2OH-(aq)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Anode (oxidation): 2OH-(aq)→0.5 O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)+H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)+2e-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Proton Exchange Membrane (PEM), which has low pH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Cathode (reduction): 2H+(aq)+2e- → 2H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Anode (oxidation): 2 H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→  O</a:t>
            </a:r>
            <a:r>
              <a:rPr lang="en" sz="10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)+4H+(aq)+4e-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Cathode and anode can be made from Platinum, or Nickel in alkaline cells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production: Electrolysis. (n.d.). Energy.Gov. Retrieved October 3, 2023, from</a:t>
            </a:r>
            <a:r>
              <a:rPr lang="en" sz="24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24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https://www.energy.gov/eere/fuelcells/hydrogen-production-electrolysis</a:t>
            </a:r>
            <a:endParaRPr sz="24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t="8246" b="15539"/>
          <a:stretch/>
        </p:blipFill>
        <p:spPr>
          <a:xfrm>
            <a:off x="5382625" y="484800"/>
            <a:ext cx="3669450" cy="286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1788319" y="-9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Hydrogen Production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2"/>
          </p:nvPr>
        </p:nvSpPr>
        <p:spPr>
          <a:xfrm>
            <a:off x="905950" y="484800"/>
            <a:ext cx="39564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global production = 95 million metric tons H</a:t>
            </a:r>
            <a:r>
              <a:rPr lang="en" sz="1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Equivalent to 3,200 TWh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production uses fossil fuels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~0.7% (700,000 tons) of hydrogen production could be considered low emission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Hydrogen Review 2023. (2023). International Energy Agency (IEA).</a:t>
            </a:r>
            <a:r>
              <a:rPr lang="en" sz="600" i="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600" i="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https://iea.blob.core.windows.net/assets/8d434960-a85c-4c02-ad96-77794aaa175d/GlobalHydrogenReview2023.pdf</a:t>
            </a:r>
            <a:endParaRPr sz="60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42" name="Google Shape;142;p23"/>
          <p:cNvGraphicFramePr/>
          <p:nvPr/>
        </p:nvGraphicFramePr>
        <p:xfrm>
          <a:off x="4862250" y="484800"/>
          <a:ext cx="4146600" cy="2717800"/>
        </p:xfrm>
        <a:graphic>
          <a:graphicData uri="http://schemas.openxmlformats.org/drawingml/2006/table">
            <a:tbl>
              <a:tblPr>
                <a:noFill/>
                <a:tableStyleId>{52BA5FDD-8668-4278-8F7F-1906950CB6C6}</a:tableStyleId>
              </a:tblPr>
              <a:tblGrid>
                <a:gridCol w="207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Source/Production Method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 of Production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SMR (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666666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Grey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Hydrogen)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Coal (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0000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4B14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Brown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Hydrogen)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 an Industrial By-Product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SMR with CCUS (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0000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Hydrogen)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Oil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Electrolysis (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00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FF00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Pink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Hydrogen)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575" y="2386625"/>
            <a:ext cx="3717675" cy="2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1788327" y="0"/>
            <a:ext cx="557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Hydrogen Resources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2"/>
          </p:nvPr>
        </p:nvSpPr>
        <p:spPr>
          <a:xfrm>
            <a:off x="862925" y="747150"/>
            <a:ext cx="8016600" cy="36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hydrogen resource mostly unquantified, as black and grey have been more popular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Recently, a 46 million ton formation was found in France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“Business as usual case” to quantify remaining grey and black/brown hydrogen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3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50" y="2879002"/>
            <a:ext cx="2647125" cy="658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4"/>
          <p:cNvGraphicFramePr/>
          <p:nvPr/>
        </p:nvGraphicFramePr>
        <p:xfrm>
          <a:off x="3883950" y="2571750"/>
          <a:ext cx="5077475" cy="2072550"/>
        </p:xfrm>
        <a:graphic>
          <a:graphicData uri="http://schemas.openxmlformats.org/drawingml/2006/table">
            <a:tbl>
              <a:tblPr>
                <a:noFill/>
                <a:tableStyleId>{4984961D-61EE-4927-AE83-EC399E6468FE}</a:tableStyleId>
              </a:tblPr>
              <a:tblGrid>
                <a:gridCol w="89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of coal/NG consumption used to make hydrogen (2022)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Effective reserve of hydrogen kg (Coal or NG eq)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Effective reserve of hydrogen (Billion metric tons)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Effective reserve of hydrogen (TWh)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Reserve Lifetime (Years)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Coal</a:t>
                      </a:r>
                      <a:endParaRPr sz="1000" b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2.02*10^13kg Coal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2.525</a:t>
                      </a:r>
                      <a:endParaRPr sz="1000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83,325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Gas</a:t>
                      </a:r>
                      <a:endParaRPr sz="1000" b="1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7.5%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1.106*10^13 kg 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3.25</a:t>
                      </a:r>
                      <a:endParaRPr sz="1000" baseline="-25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107,347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51.8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3104</Words>
  <Application>Microsoft Office PowerPoint</Application>
  <PresentationFormat>On-screen Show (16:9)</PresentationFormat>
  <Paragraphs>363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Times New Roman</vt:lpstr>
      <vt:lpstr>Roboto</vt:lpstr>
      <vt:lpstr>Arial</vt:lpstr>
      <vt:lpstr>Open Sans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Benefits/Disadvantages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Hayes</dc:creator>
  <cp:lastModifiedBy>James Michael Hayes</cp:lastModifiedBy>
  <cp:revision>1</cp:revision>
  <dcterms:modified xsi:type="dcterms:W3CDTF">2023-10-10T16:34:43Z</dcterms:modified>
</cp:coreProperties>
</file>